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6" r:id="rId4"/>
    <p:sldId id="284" r:id="rId5"/>
    <p:sldId id="285" r:id="rId6"/>
    <p:sldId id="263" r:id="rId7"/>
    <p:sldId id="269" r:id="rId8"/>
    <p:sldId id="281" r:id="rId9"/>
    <p:sldId id="282" r:id="rId10"/>
    <p:sldId id="287" r:id="rId11"/>
    <p:sldId id="283" r:id="rId12"/>
    <p:sldId id="288" r:id="rId13"/>
    <p:sldId id="289" r:id="rId14"/>
    <p:sldId id="258" r:id="rId15"/>
  </p:sldIdLst>
  <p:sldSz cx="13003213" cy="9747250"/>
  <p:notesSz cx="6858000" cy="9144000"/>
  <p:defaultTextStyle>
    <a:defPPr>
      <a:defRPr lang="en-US"/>
    </a:defPPr>
    <a:lvl1pPr algn="l" defTabSz="12985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49288" indent="-192088" algn="l" defTabSz="12985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98575" indent="-384175" algn="l" defTabSz="12985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949450" indent="-577850" algn="l" defTabSz="12985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598738" indent="-769938" algn="l" defTabSz="129857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1E64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3" autoAdjust="0"/>
  </p:normalViewPr>
  <p:slideViewPr>
    <p:cSldViewPr>
      <p:cViewPr>
        <p:scale>
          <a:sx n="54" d="100"/>
          <a:sy n="54" d="100"/>
        </p:scale>
        <p:origin x="-960" y="-672"/>
      </p:cViewPr>
      <p:guideLst>
        <p:guide orient="horz" pos="3070"/>
        <p:guide pos="40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84B8-B85F-47A9-BE08-052F86191D05}" type="datetimeFigureOut">
              <a:rPr lang="en-US" smtClean="0"/>
              <a:pPr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1830B-734C-4309-AC33-365BB028F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FB74-C0BB-4D01-808C-73C3D995AE17}" type="datetimeFigureOut">
              <a:rPr lang="lv-LV" smtClean="0"/>
              <a:pPr/>
              <a:t>2012.01.03.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286A0-F18B-4B4D-81AA-26561190A47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4005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286A0-F18B-4B4D-81AA-26561190A479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7966"/>
            <a:ext cx="11052731" cy="2089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2"/>
            <a:ext cx="9102249" cy="2490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4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76213" y="8378825"/>
            <a:ext cx="12649200" cy="1219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914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8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06" y="2740025"/>
            <a:ext cx="11702892" cy="6553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9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74730" y="865832"/>
            <a:ext cx="11053755" cy="77986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4730" y="8881420"/>
            <a:ext cx="2709174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618" y="8881420"/>
            <a:ext cx="4115978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9311" y="8881420"/>
            <a:ext cx="2709173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fld id="{68F0C6C5-78F8-4E55-B4C9-F0570EA84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20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4730" y="8881420"/>
            <a:ext cx="2709174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618" y="8881420"/>
            <a:ext cx="4115978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9311" y="8881420"/>
            <a:ext cx="2709173" cy="648861"/>
          </a:xfrm>
          <a:prstGeom prst="rect">
            <a:avLst/>
          </a:prstGeom>
          <a:ln/>
        </p:spPr>
        <p:txBody>
          <a:bodyPr lIns="117921" tIns="58961" rIns="117921" bIns="58961"/>
          <a:lstStyle>
            <a:lvl1pPr>
              <a:defRPr/>
            </a:lvl1pPr>
          </a:lstStyle>
          <a:p>
            <a:pPr>
              <a:defRPr/>
            </a:pPr>
            <a:fld id="{C094063F-7930-4797-B9A6-EF82B434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1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 lIns="130000" tIns="65000" rIns="130000" bIns="65000"/>
          <a:lstStyle>
            <a:lvl1pPr>
              <a:defRPr/>
            </a:lvl1pPr>
          </a:lstStyle>
          <a:p>
            <a:pPr>
              <a:defRPr/>
            </a:pPr>
            <a:fld id="{9830E2F1-46B4-4880-B380-0B365C985056}" type="datetime1">
              <a:rPr lang="lv-LV"/>
              <a:pPr>
                <a:defRPr/>
              </a:pPr>
              <a:t>2012.01.03.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 lIns="130000" tIns="65000" rIns="130000" bIns="65000"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 lIns="130000" tIns="65000" rIns="130000" bIns="65000"/>
          <a:lstStyle>
            <a:lvl1pPr>
              <a:defRPr/>
            </a:lvl1pPr>
          </a:lstStyle>
          <a:p>
            <a:pPr>
              <a:defRPr/>
            </a:pPr>
            <a:fld id="{37D2ED01-39EE-4660-BBF8-EFDBD67360E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2740025"/>
            <a:ext cx="11703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989" tIns="64994" rIns="129989" bIns="649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p:txStyles>
    <p:titleStyle>
      <a:lvl1pPr algn="ctr" defTabSz="129857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2pPr>
      <a:lvl3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3pPr>
      <a:lvl4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4pPr>
      <a:lvl5pPr algn="ctr" defTabSz="1298575" rtl="0" eaLnBrk="0" fontAlgn="base" hangingPunct="0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5pPr>
      <a:lvl6pPr marL="457200" algn="ctr" defTabSz="1298575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6pPr>
      <a:lvl7pPr marL="914400" algn="ctr" defTabSz="1298575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7pPr>
      <a:lvl8pPr marL="1371600" algn="ctr" defTabSz="1298575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8pPr>
      <a:lvl9pPr marL="1828800" algn="ctr" defTabSz="1298575" rtl="0" eaLnBrk="1" fontAlgn="base" hangingPunct="1">
        <a:spcBef>
          <a:spcPct val="0"/>
        </a:spcBef>
        <a:spcAft>
          <a:spcPct val="0"/>
        </a:spcAft>
        <a:defRPr sz="6300">
          <a:solidFill>
            <a:schemeClr val="bg1"/>
          </a:solidFill>
          <a:latin typeface="Calibri" pitchFamily="34" charset="0"/>
        </a:defRPr>
      </a:lvl9pPr>
    </p:titleStyle>
    <p:bodyStyle>
      <a:lvl1pPr marL="487363" indent="-487363" algn="l" defTabSz="1298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298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298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300" indent="-323850" algn="l" defTabSz="1298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indent="-323850" algn="l" defTabSz="12985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702" indent="-324973" algn="l" defTabSz="12998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650" indent="-324973" algn="l" defTabSz="12998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595" indent="-324973" algn="l" defTabSz="12998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540" indent="-324973" algn="l" defTabSz="129989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5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91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38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784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729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675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622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567" algn="l" defTabSz="129989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7800" y="3016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r>
              <a:rPr lang="lv-LV" smtClean="0"/>
              <a:t/>
            </a:r>
            <a:br>
              <a:rPr lang="lv-LV" smtClean="0"/>
            </a:br>
            <a:r>
              <a:rPr lang="en-US" smtClean="0"/>
              <a:t>Master title style</a:t>
            </a:r>
          </a:p>
        </p:txBody>
      </p:sp>
      <p:sp>
        <p:nvSpPr>
          <p:cNvPr id="20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04813" y="2282825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700" r:id="rId3"/>
    <p:sldLayoutId id="214748370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E641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E641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E641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E641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E641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255963"/>
            <a:ext cx="11053763" cy="2913062"/>
          </a:xfrm>
        </p:spPr>
        <p:txBody>
          <a:bodyPr rtlCol="0">
            <a:normAutofit fontScale="90000"/>
          </a:bodyPr>
          <a:lstStyle/>
          <a:p>
            <a:pPr defTabSz="1299891" eaLnBrk="1" fontAlgn="auto" hangingPunct="1">
              <a:spcAft>
                <a:spcPts val="0"/>
              </a:spcAft>
              <a:defRPr/>
            </a:pPr>
            <a:r>
              <a:rPr lang="lv-LV" b="1" dirty="0" smtClean="0"/>
              <a:t>Elektroautomobiļu un to uzlādes infrastruktūras izveide </a:t>
            </a:r>
            <a:br>
              <a:rPr lang="lv-LV" b="1" dirty="0" smtClean="0"/>
            </a:br>
            <a:r>
              <a:rPr lang="lv-LV" b="1" dirty="0" smtClean="0"/>
              <a:t>Kurzemes reģionā</a:t>
            </a:r>
            <a:endParaRPr lang="en-US" dirty="0">
              <a:latin typeface="+mn-lt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006" y="8512910"/>
            <a:ext cx="3118464" cy="9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bi_zals_hor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06" y="8531225"/>
            <a:ext cx="2462784" cy="76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07842" y="2054225"/>
            <a:ext cx="12083774" cy="7194788"/>
          </a:xfrm>
        </p:spPr>
        <p:txBody>
          <a:bodyPr/>
          <a:lstStyle/>
          <a:p>
            <a:r>
              <a:rPr lang="lv-LV" sz="2800" dirty="0" smtClean="0">
                <a:solidFill>
                  <a:srgbClr val="000000"/>
                </a:solidFill>
              </a:rPr>
              <a:t>Potenciālie projekta Pieteicēji no </a:t>
            </a:r>
            <a:r>
              <a:rPr lang="lv-LV" sz="2800" dirty="0" smtClean="0">
                <a:solidFill>
                  <a:srgbClr val="000000"/>
                </a:solidFill>
              </a:rPr>
              <a:t>katras </a:t>
            </a:r>
            <a:r>
              <a:rPr lang="lv-LV" sz="2800" dirty="0" smtClean="0">
                <a:solidFill>
                  <a:srgbClr val="000000"/>
                </a:solidFill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</a:rPr>
              <a:t>ašvaldības</a:t>
            </a:r>
            <a:r>
              <a:rPr lang="lv-LV" sz="2800" dirty="0" smtClean="0">
                <a:solidFill>
                  <a:srgbClr val="000000"/>
                </a:solidFill>
              </a:rPr>
              <a:t>: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lv-LV" sz="2800" dirty="0" smtClean="0">
              <a:solidFill>
                <a:srgbClr val="000000"/>
              </a:solidFill>
            </a:endParaRPr>
          </a:p>
          <a:p>
            <a:pPr lvl="1"/>
            <a:r>
              <a:rPr lang="lv-LV" sz="2400" dirty="0" smtClean="0">
                <a:solidFill>
                  <a:srgbClr val="000000"/>
                </a:solidFill>
              </a:rPr>
              <a:t>Attīstības </a:t>
            </a:r>
            <a:r>
              <a:rPr lang="lv-LV" sz="2400" dirty="0" smtClean="0">
                <a:solidFill>
                  <a:srgbClr val="000000"/>
                </a:solidFill>
              </a:rPr>
              <a:t>aģentūra</a:t>
            </a:r>
          </a:p>
          <a:p>
            <a:pPr lvl="1"/>
            <a:r>
              <a:rPr lang="lv-LV" sz="2400" dirty="0" smtClean="0">
                <a:solidFill>
                  <a:srgbClr val="000000"/>
                </a:solidFill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</a:rPr>
              <a:t>ilsētas</a:t>
            </a:r>
            <a:r>
              <a:rPr lang="lv-LV" sz="2400" dirty="0" smtClean="0">
                <a:solidFill>
                  <a:srgbClr val="000000"/>
                </a:solidFill>
              </a:rPr>
              <a:t> (Novada)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lv-LV" sz="2400" dirty="0" smtClean="0">
                <a:solidFill>
                  <a:srgbClr val="000000"/>
                </a:solidFill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</a:rPr>
              <a:t>ome</a:t>
            </a:r>
            <a:endParaRPr lang="lv-LV" sz="2400" dirty="0" smtClean="0">
              <a:solidFill>
                <a:srgbClr val="000000"/>
              </a:solidFill>
            </a:endParaRPr>
          </a:p>
          <a:p>
            <a:pPr lvl="1"/>
            <a:r>
              <a:rPr lang="lv-LV" sz="2400" dirty="0" smtClean="0">
                <a:solidFill>
                  <a:srgbClr val="000000"/>
                </a:solidFill>
              </a:rPr>
              <a:t>Komunālo pakalpojumu sniedzējs</a:t>
            </a:r>
            <a:endParaRPr lang="lv-LV" sz="2400" dirty="0" smtClean="0">
              <a:solidFill>
                <a:srgbClr val="000000"/>
              </a:solidFill>
            </a:endParaRPr>
          </a:p>
          <a:p>
            <a:pPr lvl="0"/>
            <a:r>
              <a:rPr lang="lv-LV" sz="2800" dirty="0" smtClean="0">
                <a:solidFill>
                  <a:srgbClr val="000000"/>
                </a:solidFill>
              </a:rPr>
              <a:t>Vienas elektromobiļu uzlādes sistēmas iegādes un uzstādīšanas izmaksas  - 3000 LVL (neiekļaujot PVN) saskaņā ar SIA Eltus norādīto informāciju (ar nosacījumu, ka sistēmas uzstādīšanas vietā pieejams 380V elektrības pieslēgums; automašīnas pilnas uzlādes cikls – 1 stunda un iespējamais nobraukums ar pilnu uzlādētu akumulatpru 150 km)</a:t>
            </a:r>
          </a:p>
          <a:p>
            <a:pPr lvl="0"/>
            <a:r>
              <a:rPr lang="lv-LV" sz="2800" dirty="0" smtClean="0">
                <a:solidFill>
                  <a:srgbClr val="000000"/>
                </a:solidFill>
              </a:rPr>
              <a:t>Vienas elektromobiļu uzlādes sistēmas apkalpošanas maksa gadā – 10-15% no sistēmas iegādes izmaksām saskaņā ar SIA Eltus</a:t>
            </a:r>
          </a:p>
          <a:p>
            <a:pPr lvl="0"/>
            <a:r>
              <a:rPr lang="lv-LV" sz="2800" dirty="0" smtClean="0">
                <a:solidFill>
                  <a:srgbClr val="000000"/>
                </a:solidFill>
              </a:rPr>
              <a:t>Vienas vieglās pasažieru automašīnas pārbūves izmaksas apt. 12 000 LVL (neiekļaujot PVN) saskaņā ar SIA Electric Rhino Run norādīto informāciju</a:t>
            </a:r>
          </a:p>
          <a:p>
            <a:pPr lvl="0"/>
            <a:r>
              <a:rPr lang="lv-LV" sz="2800" dirty="0" smtClean="0">
                <a:solidFill>
                  <a:srgbClr val="000000"/>
                </a:solidFill>
              </a:rPr>
              <a:t>Jauna elektromobiļa iegādes izmaksu starpība ar dīzeļdzinēja automašīnas iegādes izmaksām – 5000-30000 LVL atkarībā no automašīnas markas un modeļa</a:t>
            </a:r>
          </a:p>
          <a:p>
            <a:pPr lvl="1">
              <a:lnSpc>
                <a:spcPct val="80000"/>
              </a:lnSpc>
            </a:pPr>
            <a:endParaRPr lang="lv-LV" sz="30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en-GB" sz="3000" b="1" dirty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SVARĪGI PROJEKTA ASPEKTI</a:t>
            </a:r>
          </a:p>
        </p:txBody>
      </p:sp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7"/>
          <p:cNvSpPr>
            <a:spLocks/>
          </p:cNvSpPr>
          <p:nvPr/>
        </p:nvSpPr>
        <p:spPr bwMode="auto">
          <a:xfrm>
            <a:off x="650161" y="2827154"/>
            <a:ext cx="12353052" cy="64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00" tIns="65000" rIns="130000" bIns="65000"/>
          <a:lstStyle/>
          <a:p>
            <a:pPr marL="487501" indent="-487501"/>
            <a:endParaRPr lang="lv-LV" sz="3400" dirty="0">
              <a:latin typeface="Calibri" pitchFamily="34" charset="0"/>
            </a:endParaRPr>
          </a:p>
          <a:p>
            <a:pPr marL="487501" indent="-487501"/>
            <a:endParaRPr lang="lv-LV" sz="3400" dirty="0">
              <a:latin typeface="Calibri" pitchFamily="34" charset="0"/>
            </a:endParaRPr>
          </a:p>
        </p:txBody>
      </p:sp>
      <p:pic>
        <p:nvPicPr>
          <p:cNvPr id="25606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94" y="1825625"/>
            <a:ext cx="9832855" cy="79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allbox-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8206" y="1903200"/>
            <a:ext cx="1847241" cy="1827425"/>
          </a:xfrm>
          <a:prstGeom prst="rect">
            <a:avLst/>
          </a:prstGeom>
        </p:spPr>
      </p:pic>
      <p:pic>
        <p:nvPicPr>
          <p:cNvPr id="10" name="Picture 9" descr="Chargeur-Rapide-Nissan-168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6806" y="5157689"/>
            <a:ext cx="2615988" cy="4668936"/>
          </a:xfrm>
          <a:prstGeom prst="rect">
            <a:avLst/>
          </a:prstGeom>
        </p:spPr>
      </p:pic>
      <p:pic>
        <p:nvPicPr>
          <p:cNvPr id="11" name="Picture 10" descr="coffret-sxb-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5170" y="3504544"/>
            <a:ext cx="2183436" cy="1521481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UZLĀDES STACIJAS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7"/>
          <p:cNvSpPr>
            <a:spLocks/>
          </p:cNvSpPr>
          <p:nvPr/>
        </p:nvSpPr>
        <p:spPr bwMode="auto">
          <a:xfrm>
            <a:off x="650161" y="2827154"/>
            <a:ext cx="12353052" cy="64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00" tIns="65000" rIns="130000" bIns="65000"/>
          <a:lstStyle/>
          <a:p>
            <a:pPr marL="487501" indent="-487501"/>
            <a:endParaRPr lang="lv-LV" sz="3400" dirty="0">
              <a:latin typeface="Calibri" pitchFamily="34" charset="0"/>
            </a:endParaRPr>
          </a:p>
          <a:p>
            <a:pPr marL="487501" indent="-487501"/>
            <a:endParaRPr lang="lv-LV" sz="3400" dirty="0">
              <a:latin typeface="Calibri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ELEKTROMOBĪĻI</a:t>
            </a:r>
          </a:p>
        </p:txBody>
      </p:sp>
      <p:pic>
        <p:nvPicPr>
          <p:cNvPr id="8" name="Picture 7" descr="fi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5625"/>
            <a:ext cx="6898669" cy="3721100"/>
          </a:xfrm>
          <a:prstGeom prst="rect">
            <a:avLst/>
          </a:prstGeom>
        </p:spPr>
      </p:pic>
      <p:pic>
        <p:nvPicPr>
          <p:cNvPr id="12" name="Picture 11" descr="im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2606" y="1825624"/>
            <a:ext cx="6120607" cy="3722141"/>
          </a:xfrm>
          <a:prstGeom prst="rect">
            <a:avLst/>
          </a:prstGeom>
        </p:spPr>
      </p:pic>
      <p:pic>
        <p:nvPicPr>
          <p:cNvPr id="13" name="Picture 12" descr="kango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639" y="5711825"/>
            <a:ext cx="5075767" cy="3806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307" y="7892842"/>
            <a:ext cx="5512343" cy="155734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F5880F"/>
              </a:buClr>
            </a:pPr>
            <a:r>
              <a:rPr lang="lv-LV" sz="2800" dirty="0" smtClean="0">
                <a:solidFill>
                  <a:srgbClr val="1E6416"/>
                </a:solidFill>
                <a:latin typeface="Times New Roman" pitchFamily="18" charset="0"/>
                <a:cs typeface="Times New Roman" pitchFamily="18" charset="0"/>
              </a:rPr>
              <a:t>Renault Kangoo EV – 25 000 LVL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F5880F"/>
              </a:buClr>
            </a:pPr>
            <a:r>
              <a:rPr lang="lv-LV" sz="2800" dirty="0" smtClean="0">
                <a:solidFill>
                  <a:srgbClr val="1E6416"/>
                </a:solidFill>
                <a:latin typeface="Times New Roman" pitchFamily="18" charset="0"/>
                <a:cs typeface="Times New Roman" pitchFamily="18" charset="0"/>
              </a:rPr>
              <a:t>FIAT Fiorino Elettrico – 28 000 LVL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F5880F"/>
              </a:buClr>
            </a:pPr>
            <a:r>
              <a:rPr lang="lv-LV" sz="2800" dirty="0" smtClean="0">
                <a:solidFill>
                  <a:srgbClr val="1E6416"/>
                </a:solidFill>
                <a:latin typeface="Times New Roman" pitchFamily="18" charset="0"/>
                <a:cs typeface="Times New Roman" pitchFamily="18" charset="0"/>
              </a:rPr>
              <a:t>I MiEV – 25 000 LVL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7363"/>
            <a:ext cx="11053763" cy="2090737"/>
          </a:xfrm>
        </p:spPr>
        <p:txBody>
          <a:bodyPr rtlCol="0">
            <a:normAutofit/>
          </a:bodyPr>
          <a:lstStyle/>
          <a:p>
            <a:pPr defTabSz="1299891" eaLnBrk="1" fontAlgn="auto" hangingPunct="1">
              <a:spcAft>
                <a:spcPts val="0"/>
              </a:spcAft>
              <a:defRPr/>
            </a:pPr>
            <a:r>
              <a:rPr lang="lv-LV" dirty="0" smtClean="0">
                <a:latin typeface="+mn-lt"/>
              </a:rPr>
              <a:t>Sasniedz mērķus, </a:t>
            </a:r>
            <a:br>
              <a:rPr lang="lv-LV" dirty="0" smtClean="0">
                <a:latin typeface="+mn-lt"/>
              </a:rPr>
            </a:br>
            <a:r>
              <a:rPr lang="lv-LV" dirty="0" smtClean="0">
                <a:latin typeface="+mn-lt"/>
              </a:rPr>
              <a:t>par kuriem citi vēl tikai domā!</a:t>
            </a:r>
            <a:endParaRPr lang="en-US" dirty="0">
              <a:latin typeface="+mn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 bwMode="auto">
          <a:xfrm>
            <a:off x="0" y="5940425"/>
            <a:ext cx="13003213" cy="2073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sz="2400" dirty="0" smtClean="0"/>
              <a:t>Kurzemes Biznesa Inkubators</a:t>
            </a:r>
          </a:p>
          <a:p>
            <a:pPr eaLnBrk="1" hangingPunct="1">
              <a:spcBef>
                <a:spcPct val="0"/>
              </a:spcBef>
            </a:pPr>
            <a:r>
              <a:rPr lang="lv-LV" sz="2400" dirty="0" smtClean="0"/>
              <a:t>Pilsētas laukums 4, Kuldīga</a:t>
            </a:r>
          </a:p>
          <a:p>
            <a:pPr eaLnBrk="1" hangingPunct="1">
              <a:spcBef>
                <a:spcPct val="0"/>
              </a:spcBef>
            </a:pPr>
            <a:r>
              <a:rPr lang="lv-LV" sz="2400" dirty="0" smtClean="0"/>
              <a:t>Tālrunis: +371 28663400</a:t>
            </a:r>
          </a:p>
          <a:p>
            <a:pPr eaLnBrk="1" hangingPunct="1">
              <a:spcBef>
                <a:spcPct val="0"/>
              </a:spcBef>
            </a:pPr>
            <a:r>
              <a:rPr lang="lv-LV" sz="2400" dirty="0" smtClean="0"/>
              <a:t>E-pasts: salvis@kbi.lv</a:t>
            </a:r>
          </a:p>
          <a:p>
            <a:pPr eaLnBrk="1" hangingPunct="1">
              <a:spcBef>
                <a:spcPct val="0"/>
              </a:spcBef>
            </a:pPr>
            <a:r>
              <a:rPr lang="lv-LV" sz="2400" dirty="0" smtClean="0"/>
              <a:t>www.kbi.lv</a:t>
            </a:r>
          </a:p>
        </p:txBody>
      </p:sp>
      <p:pic>
        <p:nvPicPr>
          <p:cNvPr id="5" name="Picture 4" descr="kbi_zals_ho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406" y="8531225"/>
            <a:ext cx="2462784" cy="76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006" y="8512910"/>
            <a:ext cx="3118464" cy="96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Globālā situācija (prognozes)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" y="1933127"/>
            <a:ext cx="5944568" cy="76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6" y="2638468"/>
            <a:ext cx="6709213" cy="48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aisnstūris 1"/>
          <p:cNvSpPr/>
          <p:nvPr/>
        </p:nvSpPr>
        <p:spPr>
          <a:xfrm>
            <a:off x="6489477" y="1901825"/>
            <a:ext cx="6147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ASV Enerģijas departamenta prognoze naftas cenai ($/barels)</a:t>
            </a:r>
            <a:endParaRPr lang="lv-LV" dirty="0"/>
          </a:p>
        </p:txBody>
      </p:sp>
      <p:sp>
        <p:nvSpPr>
          <p:cNvPr id="3" name="TextBox 2"/>
          <p:cNvSpPr txBox="1"/>
          <p:nvPr/>
        </p:nvSpPr>
        <p:spPr>
          <a:xfrm>
            <a:off x="6489477" y="7769225"/>
            <a:ext cx="6336729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F5880F"/>
              </a:buClr>
            </a:pPr>
            <a:r>
              <a:rPr lang="lv-LV" b="1" dirty="0" err="1" smtClean="0">
                <a:solidFill>
                  <a:srgbClr val="1E6416"/>
                </a:solidFill>
                <a:latin typeface="+mn-lt"/>
                <a:cs typeface="+mn-cs"/>
              </a:rPr>
              <a:t>Institute</a:t>
            </a:r>
            <a:r>
              <a:rPr lang="lv-LV" b="1" dirty="0" smtClean="0">
                <a:solidFill>
                  <a:srgbClr val="1E6416"/>
                </a:solidFill>
                <a:latin typeface="+mn-lt"/>
                <a:cs typeface="+mn-cs"/>
              </a:rPr>
              <a:t> </a:t>
            </a:r>
            <a:r>
              <a:rPr lang="lv-LV" b="1" dirty="0" err="1" smtClean="0">
                <a:solidFill>
                  <a:srgbClr val="1E6416"/>
                </a:solidFill>
                <a:latin typeface="+mn-lt"/>
                <a:cs typeface="+mn-cs"/>
              </a:rPr>
              <a:t>for</a:t>
            </a:r>
            <a:r>
              <a:rPr lang="lv-LV" b="1" dirty="0" smtClean="0">
                <a:solidFill>
                  <a:srgbClr val="1E6416"/>
                </a:solidFill>
                <a:latin typeface="+mn-lt"/>
                <a:cs typeface="+mn-cs"/>
              </a:rPr>
              <a:t> </a:t>
            </a:r>
            <a:r>
              <a:rPr lang="lv-LV" b="1" dirty="0" err="1" smtClean="0">
                <a:solidFill>
                  <a:srgbClr val="1E6416"/>
                </a:solidFill>
                <a:latin typeface="+mn-lt"/>
                <a:cs typeface="+mn-cs"/>
              </a:rPr>
              <a:t>Global</a:t>
            </a:r>
            <a:r>
              <a:rPr lang="lv-LV" b="1" dirty="0" smtClean="0">
                <a:solidFill>
                  <a:srgbClr val="1E6416"/>
                </a:solidFill>
                <a:latin typeface="+mn-lt"/>
                <a:cs typeface="+mn-cs"/>
              </a:rPr>
              <a:t> </a:t>
            </a:r>
            <a:r>
              <a:rPr lang="lv-LV" b="1" dirty="0" err="1" smtClean="0">
                <a:solidFill>
                  <a:srgbClr val="1E6416"/>
                </a:solidFill>
                <a:latin typeface="+mn-lt"/>
                <a:cs typeface="+mn-cs"/>
              </a:rPr>
              <a:t>Futures</a:t>
            </a:r>
            <a:r>
              <a:rPr lang="lv-LV" b="1" dirty="0" smtClean="0">
                <a:solidFill>
                  <a:srgbClr val="1E6416"/>
                </a:solidFill>
                <a:latin typeface="+mn-lt"/>
                <a:cs typeface="+mn-cs"/>
              </a:rPr>
              <a:t> prognoze: </a:t>
            </a:r>
            <a:r>
              <a:rPr lang="lv-LV" dirty="0" smtClean="0">
                <a:solidFill>
                  <a:srgbClr val="1E6416"/>
                </a:solidFill>
                <a:latin typeface="+mn-lt"/>
                <a:cs typeface="+mn-cs"/>
              </a:rPr>
              <a:t>2025.g. 80% no jaunajām pārdotajām automašīnām pārvietosies, izmantojot tikai atjaunojamos resursus</a:t>
            </a:r>
          </a:p>
        </p:txBody>
      </p:sp>
      <p:sp>
        <p:nvSpPr>
          <p:cNvPr id="8" name="Taisnstūris 7"/>
          <p:cNvSpPr/>
          <p:nvPr/>
        </p:nvSpPr>
        <p:spPr>
          <a:xfrm>
            <a:off x="125754" y="1878018"/>
            <a:ext cx="614725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dirty="0" smtClean="0"/>
              <a:t>Naftas rezervju izbeigšanās prognozes 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877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07842" y="2552462"/>
            <a:ext cx="12083774" cy="6644178"/>
          </a:xfrm>
        </p:spPr>
        <p:txBody>
          <a:bodyPr/>
          <a:lstStyle/>
          <a:p>
            <a:pPr lvl="1">
              <a:lnSpc>
                <a:spcPct val="80000"/>
              </a:lnSpc>
              <a:buFont typeface="Verdana" pitchFamily="34" charset="0"/>
              <a:buNone/>
            </a:pPr>
            <a:endParaRPr lang="lv-LV" sz="2400" dirty="0">
              <a:solidFill>
                <a:srgbClr val="000000"/>
              </a:solidFill>
            </a:endParaRPr>
          </a:p>
          <a:p>
            <a:r>
              <a:rPr lang="lv-LV" sz="2800" dirty="0" smtClean="0">
                <a:solidFill>
                  <a:srgbClr val="000000"/>
                </a:solidFill>
              </a:rPr>
              <a:t>Klimata pārmaiņu finanšu instrumenta programma „Siltumnīcefekta gāzu emisijas samazinošu tehnoloģiju attīstīšana un pilotprojektu īstenošanas” </a:t>
            </a:r>
          </a:p>
          <a:p>
            <a:r>
              <a:rPr lang="lv-LV" sz="2800" dirty="0" smtClean="0">
                <a:solidFill>
                  <a:srgbClr val="000000"/>
                </a:solidFill>
              </a:rPr>
              <a:t>Projekta pieteicējs: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Tiešā un pastarpinātā pārvaldes iestāde, atvasināta publiska persona (atbalsta intensitāte 75%)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Sīkie/mazie komersanti (55%)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Vidējie komersanti (45%)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Lielie komersanti (35%)</a:t>
            </a:r>
          </a:p>
          <a:p>
            <a:pPr>
              <a:buNone/>
            </a:pPr>
            <a:r>
              <a:rPr lang="lv-LV" dirty="0" smtClean="0">
                <a:solidFill>
                  <a:srgbClr val="000000"/>
                </a:solidFill>
              </a:rPr>
              <a:t>    [</a:t>
            </a:r>
            <a:r>
              <a:rPr lang="lv-LV" sz="2400" dirty="0" smtClean="0">
                <a:solidFill>
                  <a:srgbClr val="000000"/>
                </a:solidFill>
              </a:rPr>
              <a:t>MK not.11.punkts: </a:t>
            </a:r>
            <a:r>
              <a:rPr lang="en-US" sz="2400" dirty="0" err="1" smtClean="0">
                <a:solidFill>
                  <a:srgbClr val="000000"/>
                </a:solidFill>
              </a:rPr>
              <a:t>Ja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tiešās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pastarpinātās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pārvaldes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iestādes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atvasinātās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publiskās</a:t>
            </a:r>
            <a:r>
              <a:rPr lang="en-US" sz="2400" dirty="0" smtClean="0">
                <a:solidFill>
                  <a:srgbClr val="000000"/>
                </a:solidFill>
              </a:rPr>
              <a:t> personas </a:t>
            </a:r>
            <a:r>
              <a:rPr lang="en-US" sz="2400" dirty="0" err="1" smtClean="0">
                <a:solidFill>
                  <a:srgbClr val="000000"/>
                </a:solidFill>
              </a:rPr>
              <a:t>iesniegtais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projekta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iesniegums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tiek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kvalificēts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komercdarbības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atbalsta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projekts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atbildīgā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iestāde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piemēro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šo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noteikumu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nosacījumus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kas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attiecas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komersantiem</a:t>
            </a:r>
            <a:r>
              <a:rPr lang="lv-LV" sz="2400" dirty="0" smtClean="0">
                <a:solidFill>
                  <a:srgbClr val="000000"/>
                </a:solidFill>
              </a:rPr>
              <a:t>]</a:t>
            </a:r>
          </a:p>
          <a:p>
            <a:pPr>
              <a:buNone/>
            </a:pPr>
            <a:endParaRPr lang="lv-LV" sz="2400" dirty="0" smtClean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PROGRAMMAS BŪTISKIE NOSACĪJUMI (1)</a:t>
            </a:r>
          </a:p>
        </p:txBody>
      </p:sp>
      <p:pic>
        <p:nvPicPr>
          <p:cNvPr id="4" name="Picture 3" descr="KPFI_aktu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806" y="8455025"/>
            <a:ext cx="3333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29406" y="2130425"/>
            <a:ext cx="12420600" cy="6644178"/>
          </a:xfrm>
        </p:spPr>
        <p:txBody>
          <a:bodyPr/>
          <a:lstStyle/>
          <a:p>
            <a:pPr lvl="1">
              <a:lnSpc>
                <a:spcPct val="80000"/>
              </a:lnSpc>
              <a:buFont typeface="Verdana" pitchFamily="34" charset="0"/>
              <a:buNone/>
            </a:pPr>
            <a:endParaRPr lang="lv-LV" dirty="0">
              <a:solidFill>
                <a:srgbClr val="000000"/>
              </a:solidFill>
            </a:endParaRPr>
          </a:p>
          <a:p>
            <a:r>
              <a:rPr lang="lv-LV" sz="2800" dirty="0" smtClean="0">
                <a:solidFill>
                  <a:srgbClr val="000000"/>
                </a:solidFill>
              </a:rPr>
              <a:t>Projekta pieejamais finansējums: 3 000 – 250 000 LVL</a:t>
            </a:r>
          </a:p>
          <a:p>
            <a:r>
              <a:rPr lang="lv-LV" sz="2800" dirty="0" smtClean="0">
                <a:solidFill>
                  <a:srgbClr val="000000"/>
                </a:solidFill>
              </a:rPr>
              <a:t>Projekta īstenošanas termiņš: 1 gads</a:t>
            </a:r>
          </a:p>
          <a:p>
            <a:r>
              <a:rPr lang="lv-LV" sz="2800" dirty="0" smtClean="0">
                <a:solidFill>
                  <a:srgbClr val="000000"/>
                </a:solidFill>
              </a:rPr>
              <a:t>Projekta pieteikuma sagatavošanas termiņš: 1.decembris </a:t>
            </a:r>
            <a:r>
              <a:rPr lang="lv-LV" sz="2800" dirty="0" smtClean="0">
                <a:solidFill>
                  <a:srgbClr val="FF0000"/>
                </a:solidFill>
              </a:rPr>
              <a:t>(pārcelts uz </a:t>
            </a:r>
            <a:r>
              <a:rPr lang="lv-LV" sz="2800" dirty="0" smtClean="0">
                <a:solidFill>
                  <a:srgbClr val="FF0000"/>
                </a:solidFill>
              </a:rPr>
              <a:t>2.februāri)</a:t>
            </a:r>
            <a:endParaRPr lang="lv-LV" sz="2800" dirty="0" smtClean="0">
              <a:solidFill>
                <a:srgbClr val="FF0000"/>
              </a:solidFill>
            </a:endParaRPr>
          </a:p>
          <a:p>
            <a:r>
              <a:rPr lang="lv-LV" sz="2800" dirty="0" smtClean="0">
                <a:solidFill>
                  <a:srgbClr val="000000"/>
                </a:solidFill>
              </a:rPr>
              <a:t>Attiecināmās izmaksas: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Transportlīdzekļu pārveidošana uz elektromobili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Izmaksu starpība starp jauna transporta līdzekļa iegādi un  transporta līdzekli, kas nodrošināja zemāku vides aizsardzības līmeni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Iekārtu uzstādīšanas izmaksas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Elektrotransporta uzlādes sistēmu iegādes, uzstādīšanas un atbilstošo mērījumu izmaksas (max 20% no attiecināmajām izmaksām)</a:t>
            </a:r>
          </a:p>
          <a:p>
            <a:pPr lvl="1"/>
            <a:r>
              <a:rPr lang="lv-LV" dirty="0" smtClean="0">
                <a:solidFill>
                  <a:srgbClr val="000000"/>
                </a:solidFill>
              </a:rPr>
              <a:t>Konsultāciju, tehniskās dokumentācijas sagatavošanai un saskaņošanai, izmaksas (atbalsta intensitāte 50%)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PROGRAMMAS BŪTISKIE NOSACĪJUMI (2)</a:t>
            </a:r>
          </a:p>
        </p:txBody>
      </p:sp>
      <p:pic>
        <p:nvPicPr>
          <p:cNvPr id="4" name="Picture 3" descr="KPFI_aktu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806" y="8455025"/>
            <a:ext cx="3333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PROJEKTA REALIZĀCIJAS TERITORIJA</a:t>
            </a:r>
          </a:p>
        </p:txBody>
      </p:sp>
      <p:pic>
        <p:nvPicPr>
          <p:cNvPr id="4" name="Picture 3" descr="Kurzeme_k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206" y="2892425"/>
            <a:ext cx="9034050" cy="4935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8206" y="8054171"/>
            <a:ext cx="8763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u="sng" dirty="0" smtClean="0">
                <a:solidFill>
                  <a:srgbClr val="000000"/>
                </a:solidFill>
              </a:rPr>
              <a:t>! 5 pieteikumi, 1 no katras Kurzemes pilsētas pašvaldības 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877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07842" y="2552462"/>
            <a:ext cx="12083774" cy="6644178"/>
          </a:xfrm>
        </p:spPr>
        <p:txBody>
          <a:bodyPr/>
          <a:lstStyle/>
          <a:p>
            <a:pPr lvl="1">
              <a:lnSpc>
                <a:spcPct val="80000"/>
              </a:lnSpc>
              <a:buFont typeface="Verdana" pitchFamily="34" charset="0"/>
              <a:buNone/>
            </a:pPr>
            <a:endParaRPr lang="lv-LV" sz="3000" b="1" dirty="0">
              <a:solidFill>
                <a:srgbClr val="000000"/>
              </a:solidFill>
            </a:endParaRPr>
          </a:p>
          <a:p>
            <a:r>
              <a:rPr lang="lv-LV" dirty="0" smtClean="0">
                <a:solidFill>
                  <a:srgbClr val="000000"/>
                </a:solidFill>
              </a:rPr>
              <a:t>Popularizēt Kurzemes reģionu kā „zaļo reģionu” – Ventspils, Liepāja, Talsi, Kuldīga, Saldus</a:t>
            </a:r>
          </a:p>
          <a:p>
            <a:pPr lvl="0"/>
            <a:r>
              <a:rPr lang="lv-LV" dirty="0" smtClean="0">
                <a:solidFill>
                  <a:srgbClr val="000000"/>
                </a:solidFill>
              </a:rPr>
              <a:t>Izveidot elektroautomobiļu uzlādes infrastruktūru pašvaldībās Latvijā, Kurzemes reģionā (līdz 5 uzlādes punkti katrā pašvaldībā);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lv-LV" dirty="0" smtClean="0">
                <a:solidFill>
                  <a:srgbClr val="000000"/>
                </a:solidFill>
              </a:rPr>
              <a:t>Pārveidot pašvaldības vajadzībām izmantojamos automobiļus par elektromobiļiem </a:t>
            </a:r>
            <a:r>
              <a:rPr lang="lv-LV" dirty="0" smtClean="0">
                <a:solidFill>
                  <a:srgbClr val="000000"/>
                </a:solidFill>
              </a:rPr>
              <a:t>(vismaz viens elektromobiis </a:t>
            </a:r>
            <a:r>
              <a:rPr lang="lv-LV" dirty="0" smtClean="0">
                <a:solidFill>
                  <a:srgbClr val="000000"/>
                </a:solidFill>
              </a:rPr>
              <a:t>vienā pašvaldībā);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lv-LV" dirty="0" smtClean="0">
                <a:solidFill>
                  <a:srgbClr val="000000"/>
                </a:solidFill>
              </a:rPr>
              <a:t>Kuremes reģions – pirmais kvalitatīvas elektromobiļu infrastruktūras nodrošinātājs. 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lv-LV" sz="3000" b="1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lv-LV" sz="30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en-GB" sz="3000" b="1" dirty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PROJEKTA MĒRĶIS</a:t>
            </a:r>
          </a:p>
        </p:txBody>
      </p:sp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07842" y="2552462"/>
            <a:ext cx="12083774" cy="6644178"/>
          </a:xfrm>
        </p:spPr>
        <p:txBody>
          <a:bodyPr/>
          <a:lstStyle/>
          <a:p>
            <a:pPr lvl="1">
              <a:lnSpc>
                <a:spcPct val="80000"/>
              </a:lnSpc>
              <a:buFont typeface="Verdana" pitchFamily="34" charset="0"/>
              <a:buNone/>
            </a:pPr>
            <a:endParaRPr lang="lv-LV" sz="3000" b="1" dirty="0">
              <a:solidFill>
                <a:srgbClr val="000000"/>
              </a:solidFill>
            </a:endParaRPr>
          </a:p>
          <a:p>
            <a:pPr lvl="0"/>
            <a:r>
              <a:rPr lang="lv-LV" dirty="0" smtClean="0">
                <a:solidFill>
                  <a:srgbClr val="000000"/>
                </a:solidFill>
              </a:rPr>
              <a:t>Reģiona pašvaldībām šis kalpos kā </a:t>
            </a:r>
            <a:r>
              <a:rPr lang="lv-LV" u="sng" dirty="0" smtClean="0">
                <a:solidFill>
                  <a:srgbClr val="000000"/>
                </a:solidFill>
              </a:rPr>
              <a:t>atbalsts aktīvam tūrismam</a:t>
            </a:r>
            <a:r>
              <a:rPr lang="lv-LV" dirty="0" smtClean="0">
                <a:solidFill>
                  <a:srgbClr val="000000"/>
                </a:solidFill>
              </a:rPr>
              <a:t>, kas piesaistīs Eiropas „zaļos tūristus”, kuri apmeklē Latviju ar elektro- vai hibrīdautomobiļiem;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lv-LV" u="sng" dirty="0" smtClean="0">
                <a:solidFill>
                  <a:srgbClr val="000000"/>
                </a:solidFill>
              </a:rPr>
              <a:t>Pilsētu un reģiona publiskā tēla veidošana un stiprināšana </a:t>
            </a:r>
            <a:r>
              <a:rPr lang="lv-LV" dirty="0" smtClean="0">
                <a:solidFill>
                  <a:srgbClr val="000000"/>
                </a:solidFill>
              </a:rPr>
              <a:t>gan Latvijā, gan starptautiskajā līmenī kā „zaļās pilsētas”. Kā arī citas mārketinga un sabiedriskās aktivitātes reģionālajos un nacionālajos medijos saistībā ar elektromobilitātes projekta ieviešanu;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lv-LV" u="sng" dirty="0" smtClean="0">
                <a:solidFill>
                  <a:srgbClr val="000000"/>
                </a:solidFill>
              </a:rPr>
              <a:t>„Zaļā reģiona” tēla stiprināšana starptautiskā līmenī </a:t>
            </a:r>
            <a:r>
              <a:rPr lang="lv-LV" dirty="0" smtClean="0">
                <a:solidFill>
                  <a:srgbClr val="000000"/>
                </a:solidFill>
              </a:rPr>
              <a:t>dažāda veida izstādēs, t.sk. tūrisma izstādēs Skandināvijā un Eiropā;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lv-LV" u="sng" dirty="0" smtClean="0">
                <a:solidFill>
                  <a:srgbClr val="000000"/>
                </a:solidFill>
              </a:rPr>
              <a:t>Izmaksu samazināšana </a:t>
            </a:r>
            <a:r>
              <a:rPr lang="lv-LV" dirty="0" smtClean="0">
                <a:solidFill>
                  <a:srgbClr val="000000"/>
                </a:solidFill>
              </a:rPr>
              <a:t>nākotnē pašvaldībās ar transportu saistītos jautājumos.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lv-LV" sz="3000" b="1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lv-LV" sz="30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endParaRPr lang="en-GB" sz="3000" b="1" dirty="0">
              <a:solidFill>
                <a:srgbClr val="000000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PROJEKTA IEGUVUMI</a:t>
            </a:r>
          </a:p>
        </p:txBody>
      </p:sp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PROJEKTA FINANSĒJUMS (KURZEME)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5606" y="2359025"/>
          <a:ext cx="12039600" cy="4108060"/>
        </p:xfrm>
        <a:graphic>
          <a:graphicData uri="http://schemas.openxmlformats.org/drawingml/2006/table">
            <a:tbl>
              <a:tblPr/>
              <a:tblGrid>
                <a:gridCol w="3557347"/>
                <a:gridCol w="2202504"/>
                <a:gridCol w="1939729"/>
                <a:gridCol w="2170010"/>
                <a:gridCol w="2170010"/>
              </a:tblGrid>
              <a:tr h="147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Izmaksu pozīcija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Vienība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Cena par vienību /LVL/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Vienību skaits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Summa kopā /bez PVN/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33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Projekta vadība (pieteikuma sagatavošana)*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Elektrotransporta pārveidošanas izmaksas**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gb.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12,000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120,000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Elektrotransporta uzlādes sistēmas***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gb.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3,000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76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KOPĀ uz projektu attiecināmās izmaksas: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150,000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5605" y="7968297"/>
            <a:ext cx="121158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 </a:t>
            </a: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aprēķinos pieņemts, ka katrā pašvaldībā tiek veikta 2 transporta vienību pārbūve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*** aprēķinos pieņemts, ka katrā pašvaldībā tiek uzstādītas 2 elektrotransporta uzlādes sistēmas. Projektā nosacījums, ka šī izmaksu pozīcija nedrīkst pārsniegt 20% no projekta kopējām attiecināmajām izmaksām.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77006" y="225425"/>
            <a:ext cx="82296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lv-LV" dirty="0" smtClean="0"/>
              <a:t>PROJEKTA FINANSĒJUMA PRIEKŠLIKUMS </a:t>
            </a:r>
            <a:r>
              <a:rPr lang="lv-LV" dirty="0" smtClean="0"/>
              <a:t>(vienai pašvaldībai)</a:t>
            </a:r>
            <a:endParaRPr lang="lv-LV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5606" y="2359025"/>
          <a:ext cx="12039600" cy="4600136"/>
        </p:xfrm>
        <a:graphic>
          <a:graphicData uri="http://schemas.openxmlformats.org/drawingml/2006/table">
            <a:tbl>
              <a:tblPr/>
              <a:tblGrid>
                <a:gridCol w="3557347"/>
                <a:gridCol w="2202504"/>
                <a:gridCol w="1939729"/>
                <a:gridCol w="2170010"/>
                <a:gridCol w="2170010"/>
              </a:tblGrid>
              <a:tr h="147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Izmaksu pozīcija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Vienība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Cena par vienību /LVL/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Vienību skaits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Summa kopā /bez PVN/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33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Projekta vadība (pieteikuma sagatavošana)*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Elektrotransporta pārveidošanas izmaksas**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gb.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12,000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Elektrotransporta uzlādes sistēmas***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gb.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3,000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76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KOPĀ uz projektu attiecināmās izmaksas: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92076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KOPĀ uz projektu neattiecināmās izmaksas: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2,000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1806" y="7388225"/>
          <a:ext cx="12039600" cy="847661"/>
        </p:xfrm>
        <a:graphic>
          <a:graphicData uri="http://schemas.openxmlformats.org/drawingml/2006/table">
            <a:tbl>
              <a:tblPr/>
              <a:tblGrid>
                <a:gridCol w="6019800"/>
                <a:gridCol w="6019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Pašvaldības </a:t>
                      </a: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līdzfinansējums </a:t>
                      </a: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25%/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Projekta </a:t>
                      </a: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finansējums</a:t>
                      </a:r>
                      <a:r>
                        <a:rPr lang="lv-LV" sz="2000" b="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lv-LV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/75</a:t>
                      </a:r>
                      <a:r>
                        <a:rPr lang="lv-LV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%/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97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7,500 LVL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22,500 </a:t>
                      </a:r>
                      <a:r>
                        <a:rPr lang="lv-LV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LVL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7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TP">
  <a:themeElements>
    <a:clrScheme name="VATP">
      <a:dk1>
        <a:srgbClr val="22641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VATP">
      <a:dk1>
        <a:srgbClr val="22641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E880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indent="-342900" defTabSz="914400" fontAlgn="auto">
          <a:spcBef>
            <a:spcPct val="20000"/>
          </a:spcBef>
          <a:spcAft>
            <a:spcPts val="0"/>
          </a:spcAft>
          <a:buClr>
            <a:srgbClr val="F5880F"/>
          </a:buClr>
          <a:buFont typeface="Arial" pitchFamily="34" charset="0"/>
          <a:buChar char="•"/>
          <a:defRPr dirty="0" smtClean="0">
            <a:solidFill>
              <a:srgbClr val="1E6416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VATP</Template>
  <TotalTime>252</TotalTime>
  <Words>751</Words>
  <Application>Microsoft Office PowerPoint</Application>
  <PresentationFormat>Custom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VATP</vt:lpstr>
      <vt:lpstr>Custom Design</vt:lpstr>
      <vt:lpstr>Elektroautomobiļu un to uzlādes infrastruktūras izveide  Kurzemes reģionā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Sasniedz mērķus,  par kuriem citi vēl tikai domā!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Gints</dc:creator>
  <cp:lastModifiedBy>Salvis</cp:lastModifiedBy>
  <cp:revision>39</cp:revision>
  <dcterms:created xsi:type="dcterms:W3CDTF">2011-05-03T06:07:35Z</dcterms:created>
  <dcterms:modified xsi:type="dcterms:W3CDTF">2012-01-03T11:40:52Z</dcterms:modified>
</cp:coreProperties>
</file>